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2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40" cy="47105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40" cy="47105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6BCE38D0-01BE-48D2-86FF-7D420F182C95}" type="datetimeFigureOut">
              <a:rPr lang="es-MX" smtClean="0"/>
              <a:t>05/05/2018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917423"/>
            <a:ext cx="3077740" cy="471053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3092" y="8917423"/>
            <a:ext cx="3077740" cy="471053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2B4E9363-CE7A-4442-A78D-C4F70208C2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084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40" cy="47105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40" cy="47105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70642E5-1CD3-4F79-8001-A79AB0205F5D}" type="datetimeFigureOut">
              <a:rPr lang="es-MX" smtClean="0"/>
              <a:t>05/05/2018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917423"/>
            <a:ext cx="3077740" cy="471053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3092" y="8917423"/>
            <a:ext cx="3077740" cy="471053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F53E7CC-D527-49CC-A62B-6A5B7A5961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3597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E7CC-D527-49CC-A62B-6A5B7A59616A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31141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E7CC-D527-49CC-A62B-6A5B7A59616A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10783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E7CC-D527-49CC-A62B-6A5B7A59616A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10171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E7CC-D527-49CC-A62B-6A5B7A59616A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65468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E7CC-D527-49CC-A62B-6A5B7A59616A}" type="slidenum">
              <a:rPr lang="es-MX" smtClean="0"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3911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E7CC-D527-49CC-A62B-6A5B7A59616A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7410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E7CC-D527-49CC-A62B-6A5B7A59616A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7669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E7CC-D527-49CC-A62B-6A5B7A59616A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7665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E7CC-D527-49CC-A62B-6A5B7A59616A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23238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E7CC-D527-49CC-A62B-6A5B7A59616A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86317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E7CC-D527-49CC-A62B-6A5B7A59616A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71702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E7CC-D527-49CC-A62B-6A5B7A59616A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86879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E7CC-D527-49CC-A62B-6A5B7A59616A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0088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Diseño, desarrollo e implementación educativa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577840" y="3866605"/>
            <a:ext cx="5996899" cy="2403566"/>
          </a:xfrm>
        </p:spPr>
        <p:txBody>
          <a:bodyPr>
            <a:normAutofit/>
          </a:bodyPr>
          <a:lstStyle/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r>
              <a:rPr lang="es-MX" sz="1800" dirty="0" smtClean="0"/>
              <a:t>Lic. </a:t>
            </a:r>
            <a:r>
              <a:rPr lang="es-MX" sz="1800" dirty="0" err="1" smtClean="0"/>
              <a:t>Maria</a:t>
            </a:r>
            <a:r>
              <a:rPr lang="es-MX" sz="1800" dirty="0" smtClean="0"/>
              <a:t> Cristina Valle Ortiz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79" y="2142309"/>
            <a:ext cx="6117792" cy="344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26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000" dirty="0" smtClean="0"/>
              <a:t>PLANEACIÓN</a:t>
            </a:r>
            <a:endParaRPr lang="es-MX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MX" sz="2800" dirty="0" smtClean="0"/>
              <a:t>Consiste en estructurar, programar, organizar las actividades, estrategias didácticas, materiales, recursos y tiempo destinado para alcanzar el propósito de una clase o tema.</a:t>
            </a:r>
          </a:p>
          <a:p>
            <a:r>
              <a:rPr lang="es-MX" sz="2800" dirty="0" smtClean="0"/>
              <a:t>Se divide en tres partes: Inicio, Desarrollo y Cierre.</a:t>
            </a:r>
          </a:p>
          <a:p>
            <a:r>
              <a:rPr lang="es-MX" sz="2800" dirty="0" smtClean="0"/>
              <a:t>Inicio: Saludo, presentación, introducción al tema, análisis, juegos, cantos.</a:t>
            </a:r>
          </a:p>
          <a:p>
            <a:r>
              <a:rPr lang="es-MX" sz="2800" dirty="0" smtClean="0"/>
              <a:t>Desarrollo: Contenido total del tema, actividades relacionadas al tema,  dinámicas, etc.</a:t>
            </a:r>
          </a:p>
          <a:p>
            <a:r>
              <a:rPr lang="es-MX" sz="2800" dirty="0" smtClean="0"/>
              <a:t>Cierre: Conclusión, síntesis, retroalimentación, resumen, evaluación.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74748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Contenido de una planeación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MX" sz="2800" dirty="0" smtClean="0"/>
              <a:t>Nombre de la Iglesia, Nombre del Maestro</a:t>
            </a:r>
          </a:p>
          <a:p>
            <a:r>
              <a:rPr lang="es-MX" sz="2800" dirty="0" smtClean="0"/>
              <a:t>Nivel o grado al que va dirigido, Fecha, tiempo aproximado</a:t>
            </a:r>
          </a:p>
          <a:p>
            <a:r>
              <a:rPr lang="es-MX" sz="2800" dirty="0" smtClean="0"/>
              <a:t>Tema/ Versículo</a:t>
            </a:r>
          </a:p>
          <a:p>
            <a:r>
              <a:rPr lang="es-MX" sz="2800" dirty="0" smtClean="0"/>
              <a:t>Propósito</a:t>
            </a:r>
          </a:p>
          <a:p>
            <a:r>
              <a:rPr lang="es-MX" sz="2800" dirty="0" smtClean="0"/>
              <a:t>Inicio, desarrollo, cierre </a:t>
            </a:r>
          </a:p>
          <a:p>
            <a:r>
              <a:rPr lang="es-MX" sz="2800" dirty="0" smtClean="0"/>
              <a:t>Material</a:t>
            </a:r>
          </a:p>
          <a:p>
            <a:r>
              <a:rPr lang="es-MX" sz="2800" dirty="0" smtClean="0"/>
              <a:t>Tarea</a:t>
            </a:r>
          </a:p>
          <a:p>
            <a:r>
              <a:rPr lang="es-MX" sz="2800" dirty="0" smtClean="0"/>
              <a:t>Observaciones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63504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Niños de 5 a 12 años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Ser único, inteligente, alegre, analítico, juguetón, ocurrente, sensible, con una gran capacidad de aprender,….</a:t>
            </a:r>
          </a:p>
          <a:p>
            <a:r>
              <a:rPr lang="es-MX" dirty="0" smtClean="0"/>
              <a:t>AMIGOS DE JESUS Y DUEÑOS DEL REINO DE LOS CIELOS</a:t>
            </a:r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799" y="3122023"/>
            <a:ext cx="4665618" cy="2736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54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META -  OBJETIVO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                                            TENER SIEMPRE UN CORAZÓN DISPUESTO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 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9888" y="2836271"/>
            <a:ext cx="2996158" cy="359228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086" y="2651759"/>
            <a:ext cx="5865223" cy="396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30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7816" y="966650"/>
            <a:ext cx="11292840" cy="383934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s-MX" sz="1600" dirty="0"/>
          </a:p>
          <a:p>
            <a:pPr marL="0" indent="0">
              <a:buNone/>
            </a:pPr>
            <a:endParaRPr lang="es-MX" sz="1600" dirty="0" smtClean="0"/>
          </a:p>
          <a:p>
            <a:pPr marL="0" indent="0">
              <a:buNone/>
            </a:pPr>
            <a:endParaRPr lang="es-MX" sz="1600" dirty="0"/>
          </a:p>
          <a:p>
            <a:pPr marL="0" indent="0">
              <a:buNone/>
            </a:pPr>
            <a:endParaRPr lang="es-MX" sz="1600" dirty="0" smtClean="0"/>
          </a:p>
          <a:p>
            <a:pPr marL="0" indent="0">
              <a:buNone/>
            </a:pPr>
            <a:endParaRPr lang="es-MX" sz="1600" dirty="0"/>
          </a:p>
          <a:p>
            <a:pPr marL="0" indent="0">
              <a:buNone/>
            </a:pPr>
            <a:endParaRPr lang="es-MX" sz="1600" dirty="0" smtClean="0"/>
          </a:p>
          <a:p>
            <a:pPr marL="0" indent="0">
              <a:buNone/>
            </a:pPr>
            <a:endParaRPr lang="es-MX" sz="1600" dirty="0"/>
          </a:p>
          <a:p>
            <a:pPr marL="0" indent="0">
              <a:buNone/>
            </a:pPr>
            <a:endParaRPr lang="es-MX" sz="1600" dirty="0" smtClean="0"/>
          </a:p>
          <a:p>
            <a:pPr marL="0" indent="0">
              <a:buNone/>
            </a:pPr>
            <a:r>
              <a:rPr lang="es-MX" sz="1600" dirty="0" smtClean="0"/>
              <a:t>PRINCIPIOS PEDAGÓGICOS</a:t>
            </a:r>
          </a:p>
          <a:p>
            <a:pPr marL="457200" indent="-457200">
              <a:buAutoNum type="arabicParenR"/>
            </a:pPr>
            <a:r>
              <a:rPr lang="es-MX" sz="1600" dirty="0" smtClean="0"/>
              <a:t>Planificar para potenciar el aprendizaje</a:t>
            </a:r>
          </a:p>
          <a:p>
            <a:pPr marL="457200" indent="-457200">
              <a:buAutoNum type="arabicParenR"/>
            </a:pPr>
            <a:r>
              <a:rPr lang="es-MX" sz="1600" dirty="0" smtClean="0"/>
              <a:t>Generar ambientes de aprendizaje</a:t>
            </a:r>
          </a:p>
          <a:p>
            <a:pPr marL="457200" indent="-457200">
              <a:buAutoNum type="arabicParenR"/>
            </a:pPr>
            <a:r>
              <a:rPr lang="es-MX" sz="1600" dirty="0" smtClean="0"/>
              <a:t>Trabajar en colaboración</a:t>
            </a:r>
          </a:p>
          <a:p>
            <a:pPr marL="457200" indent="-457200">
              <a:buAutoNum type="arabicParenR"/>
            </a:pPr>
            <a:r>
              <a:rPr lang="es-MX" sz="1600" dirty="0" smtClean="0"/>
              <a:t>Usar materiales adecuados que favorecen el aprendizaje</a:t>
            </a:r>
          </a:p>
          <a:p>
            <a:pPr marL="457200" indent="-457200">
              <a:buAutoNum type="arabicParenR"/>
            </a:pPr>
            <a:r>
              <a:rPr lang="es-MX" sz="1600" dirty="0" smtClean="0"/>
              <a:t>Favorecer la inclusión</a:t>
            </a:r>
          </a:p>
          <a:p>
            <a:pPr marL="457200" indent="-457200">
              <a:buAutoNum type="arabicParenR"/>
            </a:pPr>
            <a:r>
              <a:rPr lang="es-MX" sz="1600" dirty="0" smtClean="0"/>
              <a:t>Incorporar temas de relevancia espiritual y social</a:t>
            </a:r>
          </a:p>
          <a:p>
            <a:pPr marL="457200" indent="-457200">
              <a:buAutoNum type="arabicParenR"/>
            </a:pPr>
            <a:r>
              <a:rPr lang="es-MX" sz="1600" dirty="0" smtClean="0"/>
              <a:t>Participación conjunta entre alumnos, maestro, familia e iglesia.</a:t>
            </a:r>
          </a:p>
          <a:p>
            <a:pPr marL="457200" indent="-457200">
              <a:buAutoNum type="arabicParenR"/>
            </a:pPr>
            <a:r>
              <a:rPr lang="es-MX" sz="1600" dirty="0" smtClean="0"/>
              <a:t>Papel del maestro (guía, facilitador, líder….)</a:t>
            </a:r>
          </a:p>
          <a:p>
            <a:pPr marL="457200" indent="-457200">
              <a:buAutoNum type="arabicParenR"/>
            </a:pPr>
            <a:r>
              <a:rPr lang="es-MX" sz="1600" dirty="0" smtClean="0"/>
              <a:t>Evaluación (retroalimentación)</a:t>
            </a:r>
          </a:p>
          <a:p>
            <a:pPr marL="0" indent="0">
              <a:buNone/>
            </a:pPr>
            <a:endParaRPr lang="es-MX" sz="1600" dirty="0"/>
          </a:p>
          <a:p>
            <a:pPr marL="0" indent="0">
              <a:buNone/>
            </a:pPr>
            <a:r>
              <a:rPr lang="es-MX" sz="1600" dirty="0" smtClean="0"/>
              <a:t>Los principios pedagógicos son condiciones esenciales para la implementación del currículo, la transformación de la práctica docente, el logro de los aprendizajes.</a:t>
            </a:r>
          </a:p>
          <a:p>
            <a:pPr marL="0" indent="0">
              <a:buNone/>
            </a:pPr>
            <a:endParaRPr lang="es-MX" sz="1600" dirty="0" smtClean="0"/>
          </a:p>
          <a:p>
            <a:pPr marL="0" indent="0">
              <a:buNone/>
            </a:pPr>
            <a:endParaRPr lang="es-MX" sz="1600" dirty="0" smtClean="0"/>
          </a:p>
          <a:p>
            <a:pPr marL="0" indent="0">
              <a:buNone/>
            </a:pPr>
            <a:endParaRPr lang="es-MX" sz="1600" dirty="0" smtClean="0"/>
          </a:p>
          <a:p>
            <a:pPr marL="457200" indent="-457200">
              <a:buAutoNum type="arabicParenR"/>
            </a:pPr>
            <a:endParaRPr lang="es-MX" sz="1600" dirty="0"/>
          </a:p>
          <a:p>
            <a:pPr marL="0" indent="0">
              <a:buNone/>
            </a:pPr>
            <a:endParaRPr lang="es-MX" sz="1600" dirty="0" smtClean="0"/>
          </a:p>
          <a:p>
            <a:endParaRPr lang="es-MX" sz="1600" dirty="0"/>
          </a:p>
          <a:p>
            <a:endParaRPr lang="es-MX" sz="1600" dirty="0" smtClean="0"/>
          </a:p>
          <a:p>
            <a:endParaRPr lang="es-MX" sz="1600" dirty="0"/>
          </a:p>
          <a:p>
            <a:endParaRPr lang="es-MX" sz="1600" dirty="0" smtClean="0"/>
          </a:p>
          <a:p>
            <a:endParaRPr lang="es-MX" sz="160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1404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600" dirty="0" smtClean="0"/>
              <a:t>METODOLOGIAS EDUCATIVAS</a:t>
            </a:r>
            <a:endParaRPr lang="es-MX" sz="360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z="2800" dirty="0" smtClean="0"/>
              <a:t>APRENDIZAJE BASADO EN PROYECTOS</a:t>
            </a:r>
            <a:endParaRPr lang="es-MX" sz="2800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s-MX" sz="2800" dirty="0" smtClean="0"/>
              <a:t>Permite a los alumnos adquirir conocimientos a través de proyectos que den respuesta a problemas de la vida real, permite al niño desarrollar el pensamiento crítico, comunicación y la resolución de problemas.</a:t>
            </a:r>
            <a:endParaRPr lang="es-MX" sz="2800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MX" sz="2800" dirty="0" smtClean="0"/>
              <a:t>APRENDIZAJE BASADO EN EL PENSAMIENTO</a:t>
            </a:r>
            <a:endParaRPr lang="es-MX" sz="2800" dirty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s-MX" sz="2800" dirty="0" smtClean="0"/>
              <a:t>Enseñarle al niño a contextualizar, analizar, relacionar, argumentar</a:t>
            </a:r>
            <a:r>
              <a:rPr lang="es-MX" sz="2800" smtClean="0"/>
              <a:t>,  </a:t>
            </a:r>
            <a:r>
              <a:rPr lang="es-MX" sz="2800" dirty="0" smtClean="0"/>
              <a:t>convertir información en conocimiento, y desarrollar destrezas del pensamiento más allá de la memorización.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29841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200" dirty="0" smtClean="0"/>
              <a:t>Metodologías educativas</a:t>
            </a:r>
            <a:endParaRPr lang="es-MX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4000" dirty="0" smtClean="0"/>
              <a:t>APRENDIZAJE COOPERATIVO (Apoyo entre todos)</a:t>
            </a:r>
          </a:p>
          <a:p>
            <a:r>
              <a:rPr lang="es-MX" sz="4000" dirty="0" smtClean="0"/>
              <a:t>GAMIFICACIÓN (Juego, videos, uso de tecnología)</a:t>
            </a:r>
          </a:p>
          <a:p>
            <a:r>
              <a:rPr lang="es-MX" sz="4000" dirty="0" smtClean="0"/>
              <a:t>APRENDIZAJE  TRADICIONAL</a:t>
            </a:r>
          </a:p>
          <a:p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227668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 INTELIGENCIAS  MÚLTIPLES DE GARNER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/>
              <a:t>El concepto de Inteligencias Múltiples fue desarrollado por el psicólogo estadounidense Howard Gardner durante la década de los años 80, y representa una idea muy poderosa: que </a:t>
            </a:r>
            <a:r>
              <a:rPr lang="es-MX" sz="3200" b="1" dirty="0"/>
              <a:t>las capacidades de nuestra mente no forman parte de una sola habilidad llamada inteligencia, sino de muchas que trabajan en paralelo</a:t>
            </a:r>
            <a:r>
              <a:rPr lang="es-MX" sz="3200" dirty="0"/>
              <a:t> y que, muchas veces, son ignoradas o eclipsadas simplemente porque no las valoramos.</a:t>
            </a:r>
          </a:p>
        </p:txBody>
      </p:sp>
    </p:spTree>
    <p:extLst>
      <p:ext uri="{BB962C8B-B14F-4D97-AF65-F5344CB8AC3E}">
        <p14:creationId xmlns:p14="http://schemas.microsoft.com/office/powerpoint/2010/main" val="87749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8 INTELIGENCIAS MÚLTIPLES</a:t>
            </a:r>
            <a:endParaRPr lang="es-MX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z="1800" dirty="0" smtClean="0"/>
              <a:t>INTELIGENCIA LINGUÍSTICA</a:t>
            </a:r>
            <a:endParaRPr lang="es-MX" sz="1800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MX" b="1" dirty="0" smtClean="0"/>
          </a:p>
          <a:p>
            <a:r>
              <a:rPr lang="es-MX" b="1" dirty="0" smtClean="0"/>
              <a:t>La </a:t>
            </a:r>
            <a:r>
              <a:rPr lang="es-MX" b="1" dirty="0"/>
              <a:t>inteligencia lingüística no se limita al </a:t>
            </a:r>
            <a:r>
              <a:rPr lang="es-MX" b="1" dirty="0" smtClean="0"/>
              <a:t>modo             </a:t>
            </a:r>
            <a:r>
              <a:rPr lang="es-MX" b="1" dirty="0"/>
              <a:t>en el que hablamos, sino que incluye la facilidad con la que escribimos y comprendemos lo que dicen los demás</a:t>
            </a:r>
            <a:r>
              <a:rPr lang="es-MX" dirty="0"/>
              <a:t>. 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MX" sz="1800" dirty="0" smtClean="0"/>
              <a:t>INTELIGENCIA LÓGICO-MATEMÁTICA</a:t>
            </a:r>
            <a:endParaRPr lang="es-MX" sz="1800" dirty="0"/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147" y="4817541"/>
            <a:ext cx="2705100" cy="1685925"/>
          </a:xfrm>
        </p:spPr>
      </p:pic>
      <p:sp>
        <p:nvSpPr>
          <p:cNvPr id="8" name="Rectángulo 7"/>
          <p:cNvSpPr/>
          <p:nvPr/>
        </p:nvSpPr>
        <p:spPr>
          <a:xfrm>
            <a:off x="6230983" y="3147814"/>
            <a:ext cx="564315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>
                <a:solidFill>
                  <a:srgbClr val="000000"/>
                </a:solidFill>
                <a:latin typeface="Gotham A"/>
              </a:rPr>
              <a:t> </a:t>
            </a:r>
            <a:r>
              <a:rPr lang="es-MX" b="1" dirty="0">
                <a:solidFill>
                  <a:srgbClr val="000000"/>
                </a:solidFill>
                <a:latin typeface="Gill Sans MT" panose="020B0502020104020203" pitchFamily="34" charset="0"/>
              </a:rPr>
              <a:t>P</a:t>
            </a:r>
            <a:r>
              <a:rPr lang="es-MX" b="1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ermite </a:t>
            </a:r>
            <a:r>
              <a:rPr lang="es-MX" b="1" dirty="0">
                <a:solidFill>
                  <a:srgbClr val="000000"/>
                </a:solidFill>
                <a:latin typeface="Gill Sans MT" panose="020B0502020104020203" pitchFamily="34" charset="0"/>
              </a:rPr>
              <a:t>ver hasta qué punto se es hábil realizando operaciones mentales que tienen que ver con un sistema formal</a:t>
            </a:r>
            <a:r>
              <a:rPr lang="es-MX" dirty="0">
                <a:solidFill>
                  <a:srgbClr val="000000"/>
                </a:solidFill>
                <a:latin typeface="Gill Sans MT" panose="020B0502020104020203" pitchFamily="34" charset="0"/>
              </a:rPr>
              <a:t>, como por ejemplo la tarea de resolver una ecuación o de detectar una falacia lógica</a:t>
            </a:r>
            <a:r>
              <a:rPr lang="es-MX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.</a:t>
            </a:r>
          </a:p>
          <a:p>
            <a:endParaRPr lang="es-MX" dirty="0">
              <a:solidFill>
                <a:srgbClr val="000000"/>
              </a:solidFill>
              <a:latin typeface="Gill Sans MT" panose="020B0502020104020203" pitchFamily="34" charset="0"/>
            </a:endParaRPr>
          </a:p>
          <a:p>
            <a:endParaRPr lang="es-MX" dirty="0" smtClean="0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9695" y="4588889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44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8 INTELIGENCIAS MÚLTIPLES</a:t>
            </a:r>
            <a:endParaRPr lang="es-MX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INTELIGENCIA ESPACIAL</a:t>
            </a:r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s-MX" b="1" dirty="0"/>
              <a:t>La inteligencia espacial tiene que ver con nuestra habilidad a la hora de recrear espacios en nuestra imaginación y manipularlos mentalmente</a:t>
            </a:r>
            <a:r>
              <a:rPr lang="es-MX" dirty="0"/>
              <a:t>. Por ejemplo, se puede utilizar para resolver </a:t>
            </a:r>
            <a:r>
              <a:rPr lang="es-MX" dirty="0" err="1"/>
              <a:t>puzzles</a:t>
            </a:r>
            <a:r>
              <a:rPr lang="es-MX" dirty="0"/>
              <a:t> con figuras tridimensionales, para conducir un vehículo o para encontrar la salida en un laberinto.</a:t>
            </a:r>
          </a:p>
          <a:p>
            <a:pPr fontAlgn="base"/>
            <a:r>
              <a:rPr lang="es-MX" dirty="0"/>
              <a:t>Este es el tipo de inteligencia que caracteriza a los arquitectos, los fotógrafos, dibujantes y diseñadores, etc.</a:t>
            </a:r>
          </a:p>
          <a:p>
            <a:endParaRPr lang="es-MX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MX" dirty="0" smtClean="0"/>
              <a:t>INTELIGENCIA MUSICAL</a:t>
            </a:r>
            <a:endParaRPr lang="es-MX" dirty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MX" dirty="0"/>
              <a:t>Tal y como su nombre indica, este componente de la Teoría de las Inteligencias Múltiples tiene que ver con </a:t>
            </a:r>
            <a:r>
              <a:rPr lang="es-MX" b="1" dirty="0"/>
              <a:t>el proceso de elaboración y de apreciación de la música; sus ritmos, sus variaciones</a:t>
            </a:r>
            <a:r>
              <a:rPr lang="es-MX" dirty="0"/>
              <a:t>, etc. </a:t>
            </a:r>
            <a:endParaRPr lang="es-MX" dirty="0" smtClean="0"/>
          </a:p>
          <a:p>
            <a:endParaRPr lang="es-MX" dirty="0"/>
          </a:p>
          <a:p>
            <a:endParaRPr lang="es-MX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1318" y="4543016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5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8 INTELIGENCIAS MÚLTIPLES</a:t>
            </a:r>
            <a:endParaRPr lang="es-MX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INTELIGENCIA CORPORAL</a:t>
            </a:r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sz="2400" dirty="0"/>
              <a:t>Las personas que destacan más por medio de esta inteligencia son las que conectan más fácilmente con su cuerpo y el modo en el que este puede ser movido. Los bailarines, actores y deportistas, por ejemplo, exhiben esta habilidad cuando coordinan muchos grupos de músculos par realizar movimientos armónicos y gestos exactos.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MX" dirty="0" smtClean="0"/>
              <a:t>INTELIGENCIA INTRAPERSONAL</a:t>
            </a:r>
            <a:endParaRPr lang="es-MX" dirty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s-MX" sz="2400" b="1" dirty="0"/>
              <a:t>Este tipo de inteligencia tiene que ver con el modo en el que aprendemos a analizar todo aquello que ocurre en nuestra mente</a:t>
            </a:r>
            <a:r>
              <a:rPr lang="es-MX" sz="2400" dirty="0"/>
              <a:t>, especialmente si son emociones. Por ejemplo, examinar una sensación desagradable y extraer de ella una lección vital valiosa con relativa facilidad es un signo de que esta habilidad está muy desarrollada.</a:t>
            </a:r>
          </a:p>
        </p:txBody>
      </p:sp>
    </p:spTree>
    <p:extLst>
      <p:ext uri="{BB962C8B-B14F-4D97-AF65-F5344CB8AC3E}">
        <p14:creationId xmlns:p14="http://schemas.microsoft.com/office/powerpoint/2010/main" val="344905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8 INTELIGENCIAS MÚLTIPLES</a:t>
            </a:r>
            <a:endParaRPr lang="es-MX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INTELIGENCIA INTERPERSONAL</a:t>
            </a:r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MX" b="1" dirty="0"/>
              <a:t>Esta capacidad tiene que ver con la empatía y el modo en el que tenemos éxito al imaginar cuáles son los estados mentales que están ocurriendo en los demás</a:t>
            </a:r>
            <a:r>
              <a:rPr lang="es-MX" dirty="0"/>
              <a:t>, rápidamente y en tiempo real. Es un tipo de inteligencia esencial en las relaciones personales, y en el ámbito profesional es utilizada por negociadores y comerciales, entre otros.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MX" dirty="0" smtClean="0"/>
              <a:t>INTELIGENCIA NATURISTA</a:t>
            </a:r>
            <a:endParaRPr lang="es-MX" dirty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MX" dirty="0"/>
              <a:t>Una habilidad que tiene que ver con el éxito que tenemos a la hora de improvisar con los elementos de los que disponemos en nuestro entorno para utilizarlos de forma creativa y novedosa</a:t>
            </a:r>
            <a:r>
              <a:rPr lang="es-MX" dirty="0" smtClean="0"/>
              <a:t>.</a:t>
            </a:r>
          </a:p>
          <a:p>
            <a:endParaRPr lang="es-MX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0633" y="4260851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59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o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201</TotalTime>
  <Words>764</Words>
  <Application>Microsoft Office PowerPoint</Application>
  <PresentationFormat>Panorámica</PresentationFormat>
  <Paragraphs>115</Paragraphs>
  <Slides>13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Calibri</vt:lpstr>
      <vt:lpstr>Gill Sans MT</vt:lpstr>
      <vt:lpstr>Gotham A</vt:lpstr>
      <vt:lpstr>Wingdings 2</vt:lpstr>
      <vt:lpstr>Dividendo</vt:lpstr>
      <vt:lpstr>Diseño, desarrollo e implementación educativa</vt:lpstr>
      <vt:lpstr>P</vt:lpstr>
      <vt:lpstr>METODOLOGIAS EDUCATIVAS</vt:lpstr>
      <vt:lpstr>Metodologías educativas</vt:lpstr>
      <vt:lpstr> INTELIGENCIAS  MÚLTIPLES DE GARNER</vt:lpstr>
      <vt:lpstr>8 INTELIGENCIAS MÚLTIPLES</vt:lpstr>
      <vt:lpstr>8 INTELIGENCIAS MÚLTIPLES</vt:lpstr>
      <vt:lpstr>8 INTELIGENCIAS MÚLTIPLES</vt:lpstr>
      <vt:lpstr>8 INTELIGENCIAS MÚLTIPLES</vt:lpstr>
      <vt:lpstr>PLANEACIÓN</vt:lpstr>
      <vt:lpstr>Contenido de una planeación</vt:lpstr>
      <vt:lpstr>Niños de 5 a 12 años</vt:lpstr>
      <vt:lpstr>META -  OBJETIVO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Diseño, desarrollo e implementación educativa</dc:title>
  <dc:creator>Macris Vaor</dc:creator>
  <cp:lastModifiedBy>ALONSO</cp:lastModifiedBy>
  <cp:revision>18</cp:revision>
  <cp:lastPrinted>2018-05-05T06:56:10Z</cp:lastPrinted>
  <dcterms:created xsi:type="dcterms:W3CDTF">2018-05-04T22:53:59Z</dcterms:created>
  <dcterms:modified xsi:type="dcterms:W3CDTF">2018-05-05T07:26:36Z</dcterms:modified>
</cp:coreProperties>
</file>