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0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395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193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27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694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02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493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8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1556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947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68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49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48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2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8488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30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41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57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7A34F23-7927-4564-A1A6-5F9050C57B50}" type="datetimeFigureOut">
              <a:rPr lang="es-MX" smtClean="0"/>
              <a:t>09/03/2019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4052C5-6E41-44CA-91BA-8E38D47CFE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7572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1440" y="261256"/>
            <a:ext cx="11262859" cy="1752601"/>
          </a:xfrm>
        </p:spPr>
        <p:txBody>
          <a:bodyPr>
            <a:noAutofit/>
          </a:bodyPr>
          <a:lstStyle/>
          <a:p>
            <a:r>
              <a:rPr lang="es-MX" sz="6000" b="1" dirty="0">
                <a:effectLst/>
              </a:rPr>
              <a:t>La labor social desde la perspectiva de Dios</a:t>
            </a:r>
            <a:endParaRPr lang="es-MX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32956" y="2013857"/>
            <a:ext cx="7249887" cy="876300"/>
          </a:xfrm>
        </p:spPr>
        <p:txBody>
          <a:bodyPr>
            <a:normAutofit/>
          </a:bodyPr>
          <a:lstStyle/>
          <a:p>
            <a:r>
              <a:rPr lang="es-MX" sz="4400" dirty="0">
                <a:effectLst/>
              </a:rPr>
              <a:t>Deuteronomio  15:11</a:t>
            </a:r>
            <a:endParaRPr lang="es-MX" sz="4400" dirty="0"/>
          </a:p>
        </p:txBody>
      </p:sp>
      <p:pic>
        <p:nvPicPr>
          <p:cNvPr id="1026" name="Picture 2" descr="https://pa1.narvii.com/6301/0e6fff2eabd65888b00e6611bc6b77dce6727748_h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59" y="2890157"/>
            <a:ext cx="7894411" cy="34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6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6394994" cy="5845629"/>
          </a:xfrm>
        </p:spPr>
        <p:txBody>
          <a:bodyPr>
            <a:noAutofit/>
          </a:bodyPr>
          <a:lstStyle/>
          <a:p>
            <a:r>
              <a:rPr lang="es-MX" sz="5400" dirty="0">
                <a:effectLst/>
              </a:rPr>
              <a:t>Y </a:t>
            </a:r>
            <a:r>
              <a:rPr lang="es-MX" sz="5400" cap="none" dirty="0" smtClean="0">
                <a:effectLst/>
              </a:rPr>
              <a:t>El segundo es semejante, versículo 38</a:t>
            </a:r>
            <a:br>
              <a:rPr lang="es-MX" sz="5400" cap="none" dirty="0" smtClean="0">
                <a:effectLst/>
              </a:rPr>
            </a:br>
            <a:r>
              <a:rPr lang="es-MX" sz="5400" cap="none" dirty="0" smtClean="0">
                <a:effectLst/>
              </a:rPr>
              <a:t>amar </a:t>
            </a:r>
            <a:br>
              <a:rPr lang="es-MX" sz="5400" cap="none" dirty="0" smtClean="0">
                <a:effectLst/>
              </a:rPr>
            </a:br>
            <a:r>
              <a:rPr lang="es-MX" sz="5400" cap="none" dirty="0" smtClean="0">
                <a:effectLst/>
              </a:rPr>
              <a:t>al prójimo </a:t>
            </a:r>
            <a:br>
              <a:rPr lang="es-MX" sz="5400" cap="none" dirty="0" smtClean="0">
                <a:effectLst/>
              </a:rPr>
            </a:br>
            <a:r>
              <a:rPr lang="es-MX" sz="5400" cap="none" dirty="0" smtClean="0">
                <a:effectLst/>
              </a:rPr>
              <a:t>como a ti mismo</a:t>
            </a:r>
            <a:r>
              <a:rPr lang="es-MX" sz="5400" dirty="0">
                <a:effectLst/>
              </a:rPr>
              <a:t/>
            </a:r>
            <a:br>
              <a:rPr lang="es-MX" sz="5400" dirty="0">
                <a:effectLst/>
              </a:rPr>
            </a:br>
            <a:endParaRPr lang="es-MX" sz="5400" dirty="0"/>
          </a:p>
        </p:txBody>
      </p:sp>
      <p:pic>
        <p:nvPicPr>
          <p:cNvPr id="10242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4" y="457199"/>
            <a:ext cx="4965065" cy="60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1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203201"/>
            <a:ext cx="6171474" cy="6099628"/>
          </a:xfrm>
        </p:spPr>
        <p:txBody>
          <a:bodyPr>
            <a:normAutofit/>
          </a:bodyPr>
          <a:lstStyle/>
          <a:p>
            <a:r>
              <a:rPr lang="es-MX" sz="4000" cap="none" dirty="0" smtClean="0">
                <a:effectLst/>
              </a:rPr>
              <a:t>2.1.- Esto quiere decir que en el nuevo testamento la labor social es por GRACIA, gracia del griego </a:t>
            </a:r>
            <a:r>
              <a:rPr lang="es-MX" sz="4000" cap="none" dirty="0" err="1" smtClean="0">
                <a:effectLst/>
              </a:rPr>
              <a:t>CHARIS</a:t>
            </a:r>
            <a:r>
              <a:rPr lang="es-MX" sz="4000" cap="none" dirty="0" smtClean="0">
                <a:effectLst/>
              </a:rPr>
              <a:t> </a:t>
            </a:r>
            <a:br>
              <a:rPr lang="es-MX" sz="4000" cap="none" dirty="0" smtClean="0">
                <a:effectLst/>
              </a:rPr>
            </a:br>
            <a:r>
              <a:rPr lang="es-MX" sz="4000" u="sng" cap="none" dirty="0" smtClean="0">
                <a:effectLst/>
              </a:rPr>
              <a:t>gratitud, favor, beneficio, agrade- cimiento</a:t>
            </a:r>
            <a:r>
              <a:rPr lang="es-MX" sz="4000" cap="none" dirty="0" smtClean="0">
                <a:effectLst/>
              </a:rPr>
              <a:t> </a:t>
            </a:r>
            <a:endParaRPr lang="es-MX" sz="4000" cap="none" dirty="0"/>
          </a:p>
        </p:txBody>
      </p:sp>
      <p:pic>
        <p:nvPicPr>
          <p:cNvPr id="11266" name="Picture 2" descr="https://www.okchicas.com/wp-content/uploads/2016/05/Carta-de-agradecimiento-a-mi-mejor-amiga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4" y="776514"/>
            <a:ext cx="5775009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1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526" y="457199"/>
            <a:ext cx="6801394" cy="6400801"/>
          </a:xfrm>
        </p:spPr>
        <p:txBody>
          <a:bodyPr>
            <a:noAutofit/>
          </a:bodyPr>
          <a:lstStyle/>
          <a:p>
            <a:r>
              <a:rPr lang="es-MX" sz="6000" cap="none" dirty="0" smtClean="0">
                <a:effectLst/>
              </a:rPr>
              <a:t>2.2.- Un creyente que ha recibido tanto de dios, debe estar dispuesto también a dar. </a:t>
            </a:r>
            <a:br>
              <a:rPr lang="es-MX" sz="6000" cap="none" dirty="0" smtClean="0">
                <a:effectLst/>
              </a:rPr>
            </a:br>
            <a:endParaRPr lang="es-MX" sz="6000" cap="none" dirty="0"/>
          </a:p>
        </p:txBody>
      </p:sp>
      <p:pic>
        <p:nvPicPr>
          <p:cNvPr id="1229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457200"/>
            <a:ext cx="4762500" cy="5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2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6334034" cy="5845629"/>
          </a:xfrm>
        </p:spPr>
        <p:txBody>
          <a:bodyPr>
            <a:normAutofit/>
          </a:bodyPr>
          <a:lstStyle/>
          <a:p>
            <a:r>
              <a:rPr lang="es-MX" sz="6000" cap="none" dirty="0" smtClean="0">
                <a:effectLst/>
              </a:rPr>
              <a:t>2.2.- La labor social solo se puede cumplir por amor, mateo 22:38; 1ª ju- </a:t>
            </a:r>
            <a:r>
              <a:rPr lang="es-MX" sz="6000" cap="none" dirty="0" err="1" smtClean="0">
                <a:effectLst/>
              </a:rPr>
              <a:t>an</a:t>
            </a:r>
            <a:r>
              <a:rPr lang="es-MX" sz="6000" cap="none" dirty="0" smtClean="0">
                <a:effectLst/>
              </a:rPr>
              <a:t> 3:17 </a:t>
            </a:r>
            <a:endParaRPr lang="es-MX" sz="6000" cap="none" dirty="0"/>
          </a:p>
        </p:txBody>
      </p:sp>
      <p:pic>
        <p:nvPicPr>
          <p:cNvPr id="13314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20" y="840740"/>
            <a:ext cx="4762500" cy="5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5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927634" cy="5845629"/>
          </a:xfrm>
        </p:spPr>
        <p:txBody>
          <a:bodyPr>
            <a:noAutofit/>
          </a:bodyPr>
          <a:lstStyle/>
          <a:p>
            <a:r>
              <a:rPr lang="es-MX" sz="5400" cap="none" dirty="0" smtClean="0">
                <a:effectLst/>
              </a:rPr>
              <a:t>B.- Debemos imitar su ejemplo, para ser ejemplo a nuestra generaciones</a:t>
            </a:r>
            <a:br>
              <a:rPr lang="es-MX" sz="5400" cap="none" dirty="0" smtClean="0">
                <a:effectLst/>
              </a:rPr>
            </a:br>
            <a:endParaRPr lang="es-MX" sz="5400" cap="none" dirty="0"/>
          </a:p>
        </p:txBody>
      </p:sp>
      <p:pic>
        <p:nvPicPr>
          <p:cNvPr id="1433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19" y="693962"/>
            <a:ext cx="5650987" cy="59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027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704114" cy="5845629"/>
          </a:xfrm>
        </p:spPr>
        <p:txBody>
          <a:bodyPr>
            <a:noAutofit/>
          </a:bodyPr>
          <a:lstStyle/>
          <a:p>
            <a:r>
              <a:rPr lang="es-MX" sz="4800" cap="none" dirty="0" smtClean="0">
                <a:effectLst/>
              </a:rPr>
              <a:t>C.- Sigamos el ejemplo de los creyentes de hechos 2:42 – 45 según la necesidad de cada uno, hechos 4:32 – 35 </a:t>
            </a:r>
            <a:endParaRPr lang="es-MX" sz="4800" cap="none" dirty="0"/>
          </a:p>
        </p:txBody>
      </p:sp>
      <p:pic>
        <p:nvPicPr>
          <p:cNvPr id="15362" name="Picture 2" descr="http://33.media.tumblr.com/3e87966dd718a3a3a2efb501dbf1feba/tumblr_n0t7oiEgDT1rmxapc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19455"/>
            <a:ext cx="5668504" cy="57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907314" cy="5845629"/>
          </a:xfrm>
        </p:spPr>
        <p:txBody>
          <a:bodyPr>
            <a:noAutofit/>
          </a:bodyPr>
          <a:lstStyle/>
          <a:p>
            <a:r>
              <a:rPr lang="es-MX" sz="6000" cap="none" dirty="0" smtClean="0">
                <a:effectLst/>
              </a:rPr>
              <a:t>2.3 la labor social tiene éxito cuando se efectúa con fe, </a:t>
            </a:r>
            <a:r>
              <a:rPr lang="es-MX" sz="6000" cap="none" dirty="0" err="1" smtClean="0">
                <a:effectLst/>
              </a:rPr>
              <a:t>santiago</a:t>
            </a:r>
            <a:r>
              <a:rPr lang="es-MX" sz="6000" cap="none" dirty="0" smtClean="0">
                <a:effectLst/>
              </a:rPr>
              <a:t> 2:14-20 </a:t>
            </a:r>
            <a:endParaRPr lang="es-MX" sz="6000" cap="none" dirty="0"/>
          </a:p>
        </p:txBody>
      </p:sp>
      <p:pic>
        <p:nvPicPr>
          <p:cNvPr id="16386" name="Picture 2" descr="https://i2.wp.com/www.okchicas.com/wp-content/uploads/2015/09/Cosas-que-agradecerle-a-mam%C3%A1-5.gif?resize=730%2C36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9" y="708976"/>
            <a:ext cx="5361305" cy="55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1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6435634" cy="6187441"/>
          </a:xfrm>
        </p:spPr>
        <p:txBody>
          <a:bodyPr>
            <a:noAutofit/>
          </a:bodyPr>
          <a:lstStyle/>
          <a:p>
            <a:r>
              <a:rPr lang="es-MX" sz="3200" cap="none" dirty="0" smtClean="0">
                <a:effectLst/>
              </a:rPr>
              <a:t>A.- La fe en acción, con la gracia y el amor de dios siempre dará buenos resultados. El que prometió es fiel para hacer las cosas mucho mas abundantes de lo que pedimos.</a:t>
            </a:r>
            <a:br>
              <a:rPr lang="es-MX" sz="3200" cap="none" dirty="0" smtClean="0">
                <a:effectLst/>
              </a:rPr>
            </a:br>
            <a:r>
              <a:rPr lang="es-MX" sz="3200" cap="none" dirty="0" smtClean="0">
                <a:effectLst/>
              </a:rPr>
              <a:t>B.- Vidas transformadas</a:t>
            </a:r>
            <a:br>
              <a:rPr lang="es-MX" sz="3200" cap="none" dirty="0" smtClean="0">
                <a:effectLst/>
              </a:rPr>
            </a:br>
            <a:r>
              <a:rPr lang="es-MX" sz="3200" cap="none" dirty="0" smtClean="0">
                <a:effectLst/>
              </a:rPr>
              <a:t>c.- Matrimonios restaurados.</a:t>
            </a:r>
            <a:br>
              <a:rPr lang="es-MX" sz="3200" cap="none" dirty="0" smtClean="0">
                <a:effectLst/>
              </a:rPr>
            </a:br>
            <a:r>
              <a:rPr lang="es-MX" sz="3200" cap="none" dirty="0" smtClean="0">
                <a:effectLst/>
              </a:rPr>
              <a:t>D.- Familias bendecidas.</a:t>
            </a:r>
            <a:br>
              <a:rPr lang="es-MX" sz="3200" cap="none" dirty="0" smtClean="0">
                <a:effectLst/>
              </a:rPr>
            </a:br>
            <a:r>
              <a:rPr lang="es-MX" sz="3200" cap="none" dirty="0" smtClean="0">
                <a:effectLst/>
              </a:rPr>
              <a:t>E.- Iglesias en un desarrollo y crecimiento constantes.</a:t>
            </a:r>
            <a:br>
              <a:rPr lang="es-MX" sz="3200" cap="none" dirty="0" smtClean="0">
                <a:effectLst/>
              </a:rPr>
            </a:br>
            <a:endParaRPr lang="es-MX" sz="3200" cap="none" dirty="0"/>
          </a:p>
        </p:txBody>
      </p:sp>
      <p:pic>
        <p:nvPicPr>
          <p:cNvPr id="17410" name="Picture 2" descr="https://66.media.tumblr.com/8e40849965e0e2abe1e18372ca174ed9/tumblr_inline_p7gwbjOlYr1rc3e7x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457199"/>
            <a:ext cx="47625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media1.tenor.com/images/7c010ae8335336e4c59775a31ccab733/tenor.gif?itemid=121886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3698240"/>
            <a:ext cx="4743450" cy="29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86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6232434" cy="5845629"/>
          </a:xfrm>
        </p:spPr>
        <p:txBody>
          <a:bodyPr>
            <a:noAutofit/>
          </a:bodyPr>
          <a:lstStyle/>
          <a:p>
            <a:r>
              <a:rPr lang="es-MX" sz="4400" cap="none" dirty="0" smtClean="0">
                <a:effectLst/>
              </a:rPr>
              <a:t>Los comedores o centros de restauración son proyectos muy eficaces para desarrollar la labor social y que la iglesia crezca.</a:t>
            </a:r>
            <a:br>
              <a:rPr lang="es-MX" sz="4400" cap="none" dirty="0" smtClean="0">
                <a:effectLst/>
              </a:rPr>
            </a:br>
            <a:endParaRPr lang="es-MX" sz="4400" cap="none" dirty="0"/>
          </a:p>
        </p:txBody>
      </p:sp>
      <p:pic>
        <p:nvPicPr>
          <p:cNvPr id="18434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609600"/>
            <a:ext cx="5405120" cy="56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6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162561"/>
            <a:ext cx="6069874" cy="6140268"/>
          </a:xfrm>
        </p:spPr>
        <p:txBody>
          <a:bodyPr>
            <a:normAutofit/>
          </a:bodyPr>
          <a:lstStyle/>
          <a:p>
            <a:r>
              <a:rPr lang="es-MX" sz="5400" cap="none" dirty="0" smtClean="0">
                <a:effectLst/>
              </a:rPr>
              <a:t>Hechos 16:5 y las iglesias eran confirmadas en la fe diariamente crecían en número. </a:t>
            </a:r>
            <a:endParaRPr lang="es-MX" sz="5400" cap="none" dirty="0"/>
          </a:p>
        </p:txBody>
      </p:sp>
      <p:pic>
        <p:nvPicPr>
          <p:cNvPr id="1945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457199"/>
            <a:ext cx="5148580" cy="58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3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704114" cy="5845629"/>
          </a:xfrm>
        </p:spPr>
        <p:txBody>
          <a:bodyPr>
            <a:noAutofit/>
          </a:bodyPr>
          <a:lstStyle/>
          <a:p>
            <a:r>
              <a:rPr lang="es-MX" sz="6000" cap="none" dirty="0" smtClean="0">
                <a:effectLst/>
              </a:rPr>
              <a:t>I.- LA LABOR SOCIAL EN EL ANTIGUO TESTAMENTO.</a:t>
            </a:r>
            <a:br>
              <a:rPr lang="es-MX" sz="6000" cap="none" dirty="0" smtClean="0">
                <a:effectLst/>
              </a:rPr>
            </a:br>
            <a:endParaRPr lang="es-MX" sz="6000" cap="none" dirty="0"/>
          </a:p>
        </p:txBody>
      </p:sp>
      <p:pic>
        <p:nvPicPr>
          <p:cNvPr id="2050" name="Picture 2" descr="http://api.ning.com/files/72Jod1iYAGFZcftBkvIseOJ7jrL2mhVLcLZdFZeAe*O4vvvt*xzddibp-eQukoOI1NgM*N33xi6*4KGTOXy51WEHnfkl8Hwi/Bibl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198"/>
            <a:ext cx="5715000" cy="58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89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3760" y="284480"/>
            <a:ext cx="4714239" cy="812800"/>
          </a:xfrm>
        </p:spPr>
        <p:txBody>
          <a:bodyPr>
            <a:noAutofit/>
          </a:bodyPr>
          <a:lstStyle/>
          <a:p>
            <a:pPr algn="ctr"/>
            <a:r>
              <a:rPr lang="es-MX" sz="7200" b="1" dirty="0" smtClean="0"/>
              <a:t>gracias</a:t>
            </a:r>
            <a:endParaRPr lang="es-MX" sz="7200" b="1" dirty="0"/>
          </a:p>
        </p:txBody>
      </p:sp>
      <p:pic>
        <p:nvPicPr>
          <p:cNvPr id="20484" name="Picture 4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158240"/>
            <a:ext cx="5965836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i.pinimg.com/originals/ac/22/64/ac2264e923ea2ec52cb66fa171a96e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15" y="1097281"/>
            <a:ext cx="4762500" cy="5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4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846354" cy="5845629"/>
          </a:xfrm>
        </p:spPr>
        <p:txBody>
          <a:bodyPr>
            <a:noAutofit/>
          </a:bodyPr>
          <a:lstStyle/>
          <a:p>
            <a:r>
              <a:rPr lang="es-MX" sz="4800" cap="none" dirty="0" smtClean="0">
                <a:effectLst/>
              </a:rPr>
              <a:t>1.- FUERZA DETERMINANTE: Actuando en un sentido único y obligado a la voluntad.</a:t>
            </a:r>
            <a:br>
              <a:rPr lang="es-MX" sz="4800" cap="none" dirty="0" smtClean="0">
                <a:effectLst/>
              </a:rPr>
            </a:br>
            <a:endParaRPr lang="es-MX" sz="4800" cap="none" dirty="0"/>
          </a:p>
        </p:txBody>
      </p:sp>
      <p:pic>
        <p:nvPicPr>
          <p:cNvPr id="3074" name="Picture 2" descr="https://media1.tenor.com/images/2e1ffd0f612ba916dcf952c5e26b1fcd/tenor.gif?itemid=530805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027338"/>
            <a:ext cx="5628640" cy="47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4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704114" cy="6106161"/>
          </a:xfrm>
        </p:spPr>
        <p:txBody>
          <a:bodyPr>
            <a:noAutofit/>
          </a:bodyPr>
          <a:lstStyle/>
          <a:p>
            <a:r>
              <a:rPr lang="es-MX" sz="4400" cap="none" dirty="0" smtClean="0">
                <a:effectLst/>
              </a:rPr>
              <a:t>2.- NORMA DE CONDUCTA: 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impuesta por una autoridad competente bajo amenaza de sanción en caso de desobediencia.</a:t>
            </a:r>
            <a:br>
              <a:rPr lang="es-MX" sz="4400" cap="none" dirty="0" smtClean="0">
                <a:effectLst/>
              </a:rPr>
            </a:br>
            <a:endParaRPr lang="es-MX" sz="4400" cap="none" dirty="0"/>
          </a:p>
        </p:txBody>
      </p:sp>
      <p:pic>
        <p:nvPicPr>
          <p:cNvPr id="409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9920"/>
            <a:ext cx="5669280" cy="5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6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907314" cy="6400801"/>
          </a:xfrm>
        </p:spPr>
        <p:txBody>
          <a:bodyPr>
            <a:noAutofit/>
          </a:bodyPr>
          <a:lstStyle/>
          <a:p>
            <a:r>
              <a:rPr lang="es-MX" sz="4000" dirty="0">
                <a:effectLst/>
              </a:rPr>
              <a:t>3.- </a:t>
            </a:r>
            <a:r>
              <a:rPr lang="es-MX" sz="4000" cap="none" dirty="0" smtClean="0">
                <a:effectLst/>
              </a:rPr>
              <a:t>Terminología </a:t>
            </a:r>
            <a:r>
              <a:rPr lang="es-MX" sz="4000" dirty="0" smtClean="0">
                <a:effectLst/>
              </a:rPr>
              <a:t>de </a:t>
            </a:r>
            <a:r>
              <a:rPr lang="es-MX" sz="4000" dirty="0">
                <a:effectLst/>
              </a:rPr>
              <a:t>ley:</a:t>
            </a:r>
            <a:br>
              <a:rPr lang="es-MX" sz="4000" dirty="0">
                <a:effectLst/>
              </a:rPr>
            </a:br>
            <a:r>
              <a:rPr lang="es-MX" sz="4000" dirty="0">
                <a:effectLst/>
              </a:rPr>
              <a:t>- </a:t>
            </a:r>
            <a:r>
              <a:rPr lang="es-MX" sz="4000" cap="none" dirty="0" smtClean="0">
                <a:effectLst/>
              </a:rPr>
              <a:t>Del castellano (</a:t>
            </a:r>
            <a:r>
              <a:rPr lang="es-MX" sz="4000" cap="none" dirty="0" err="1" smtClean="0">
                <a:effectLst/>
              </a:rPr>
              <a:t>latin-lex</a:t>
            </a:r>
            <a:r>
              <a:rPr lang="es-MX" sz="4000" cap="none" dirty="0" smtClean="0">
                <a:effectLst/>
              </a:rPr>
              <a:t>: de ligar o atar).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Del hebreo: </a:t>
            </a:r>
            <a:r>
              <a:rPr lang="es-MX" sz="4000" cap="none" dirty="0" err="1" smtClean="0">
                <a:effectLst/>
              </a:rPr>
              <a:t>torah</a:t>
            </a:r>
            <a:r>
              <a:rPr lang="es-MX" sz="4000" cap="none" dirty="0" smtClean="0">
                <a:effectLst/>
              </a:rPr>
              <a:t> – instrucción.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Del arameo: </a:t>
            </a:r>
            <a:r>
              <a:rPr lang="es-MX" sz="4000" cap="none" dirty="0" err="1" smtClean="0">
                <a:effectLst/>
              </a:rPr>
              <a:t>datn</a:t>
            </a:r>
            <a:r>
              <a:rPr lang="es-MX" sz="4000" cap="none" dirty="0" smtClean="0">
                <a:effectLst/>
              </a:rPr>
              <a:t> – discreto.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- Del griego: nomos – costumbre.</a:t>
            </a:r>
            <a:r>
              <a:rPr lang="es-MX" sz="4000" dirty="0">
                <a:effectLst/>
              </a:rPr>
              <a:t/>
            </a:r>
            <a:br>
              <a:rPr lang="es-MX" sz="4000" dirty="0">
                <a:effectLst/>
              </a:rPr>
            </a:br>
            <a:endParaRPr lang="es-MX" sz="4000" dirty="0"/>
          </a:p>
        </p:txBody>
      </p:sp>
      <p:pic>
        <p:nvPicPr>
          <p:cNvPr id="5122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71500"/>
            <a:ext cx="5544820" cy="55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2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5704114" cy="5845629"/>
          </a:xfrm>
        </p:spPr>
        <p:txBody>
          <a:bodyPr>
            <a:noAutofit/>
          </a:bodyPr>
          <a:lstStyle/>
          <a:p>
            <a:r>
              <a:rPr lang="es-MX" sz="5400" cap="none" dirty="0" smtClean="0">
                <a:effectLst/>
              </a:rPr>
              <a:t>4.- Son dados a un pueblo escogido, éxodo 6:7; levítico 26:12.</a:t>
            </a:r>
            <a:br>
              <a:rPr lang="es-MX" sz="5400" cap="none" dirty="0" smtClean="0">
                <a:effectLst/>
              </a:rPr>
            </a:br>
            <a:endParaRPr lang="es-MX" sz="5400" cap="none" dirty="0"/>
          </a:p>
        </p:txBody>
      </p:sp>
      <p:pic>
        <p:nvPicPr>
          <p:cNvPr id="6146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199"/>
            <a:ext cx="5695785" cy="58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264160"/>
            <a:ext cx="6415314" cy="6339839"/>
          </a:xfrm>
        </p:spPr>
        <p:txBody>
          <a:bodyPr>
            <a:noAutofit/>
          </a:bodyPr>
          <a:lstStyle/>
          <a:p>
            <a:r>
              <a:rPr lang="es-MX" sz="4000" cap="none" dirty="0" smtClean="0">
                <a:effectLst/>
              </a:rPr>
              <a:t>5.- A quien se tiene que hacer la labor social, éxodo 22:21,22.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A.- A los huérfanos, Deuteronomio 10:17,18.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B.- A las viudas,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c.- A los pobres, levíticos 19:9,10</a:t>
            </a:r>
            <a:br>
              <a:rPr lang="es-MX" sz="4000" cap="none" dirty="0" smtClean="0">
                <a:effectLst/>
              </a:rPr>
            </a:br>
            <a:r>
              <a:rPr lang="es-MX" sz="4000" cap="none" dirty="0" smtClean="0">
                <a:effectLst/>
              </a:rPr>
              <a:t>d.- A los extranjeros.</a:t>
            </a:r>
            <a:br>
              <a:rPr lang="es-MX" sz="4000" cap="none" dirty="0" smtClean="0">
                <a:effectLst/>
              </a:rPr>
            </a:br>
            <a:endParaRPr lang="es-MX" sz="4000" cap="none" dirty="0"/>
          </a:p>
        </p:txBody>
      </p:sp>
      <p:pic>
        <p:nvPicPr>
          <p:cNvPr id="717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99" y="502920"/>
            <a:ext cx="5057737" cy="56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1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457199"/>
            <a:ext cx="6313714" cy="5845629"/>
          </a:xfrm>
        </p:spPr>
        <p:txBody>
          <a:bodyPr>
            <a:noAutofit/>
          </a:bodyPr>
          <a:lstStyle/>
          <a:p>
            <a:r>
              <a:rPr lang="es-MX" sz="5400" cap="none" dirty="0" smtClean="0">
                <a:effectLst/>
              </a:rPr>
              <a:t>6.- Algunos ejemplos:</a:t>
            </a:r>
            <a:br>
              <a:rPr lang="es-MX" sz="5400" cap="none" dirty="0" smtClean="0">
                <a:effectLst/>
              </a:rPr>
            </a:br>
            <a:r>
              <a:rPr lang="es-MX" sz="5400" cap="none" dirty="0" smtClean="0">
                <a:effectLst/>
              </a:rPr>
              <a:t>esto quedo establecido desde el año 1446 a.C. En el </a:t>
            </a:r>
            <a:r>
              <a:rPr lang="es-MX" sz="5400" cap="none" dirty="0">
                <a:effectLst/>
              </a:rPr>
              <a:t>S</a:t>
            </a:r>
            <a:r>
              <a:rPr lang="es-MX" sz="5400" cap="none" dirty="0" smtClean="0">
                <a:effectLst/>
              </a:rPr>
              <a:t>inaí.</a:t>
            </a:r>
            <a:br>
              <a:rPr lang="es-MX" sz="5400" cap="none" dirty="0" smtClean="0">
                <a:effectLst/>
              </a:rPr>
            </a:br>
            <a:endParaRPr lang="es-MX" sz="5400" cap="none" dirty="0"/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40" y="467358"/>
            <a:ext cx="4788535" cy="58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1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886" y="782319"/>
            <a:ext cx="6252754" cy="5845629"/>
          </a:xfrm>
        </p:spPr>
        <p:txBody>
          <a:bodyPr>
            <a:noAutofit/>
          </a:bodyPr>
          <a:lstStyle/>
          <a:p>
            <a:r>
              <a:rPr lang="es-MX" sz="4400" cap="none" dirty="0" smtClean="0">
                <a:effectLst/>
              </a:rPr>
              <a:t>II.- LA LABOR SOCIAL EN EL NUEVO TESTAMENTO.</a:t>
            </a:r>
            <a:br>
              <a:rPr lang="es-MX" sz="4400" cap="none" dirty="0" smtClean="0">
                <a:effectLst/>
              </a:rPr>
            </a:br>
            <a:r>
              <a:rPr lang="es-MX" sz="4400" cap="none" dirty="0" smtClean="0">
                <a:effectLst/>
              </a:rPr>
              <a:t>A.- Todo depende de dos mandamientos, mateo 22:36.40 el primero es: amar al señor tu, Dios vr.36:</a:t>
            </a:r>
            <a:br>
              <a:rPr lang="es-MX" sz="4400" cap="none" dirty="0" smtClean="0">
                <a:effectLst/>
              </a:rPr>
            </a:br>
            <a:endParaRPr lang="es-MX" sz="4400" cap="none" dirty="0"/>
          </a:p>
        </p:txBody>
      </p:sp>
      <p:pic>
        <p:nvPicPr>
          <p:cNvPr id="9218" name="Picture 2" descr="http://api.ning.com/files/8MSUv-ePX9BEg1jNl1FepQhGkspjzHAdE0shOkPxMtj903vS7J8lWuAnZh-nO*KB2a0tkE-N*rQw1aTh5cDXh7oOUdzfymdV/nenitoorand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492760"/>
            <a:ext cx="5402830" cy="6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001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66</TotalTime>
  <Words>284</Words>
  <Application>Microsoft Office PowerPoint</Application>
  <PresentationFormat>Panorámica</PresentationFormat>
  <Paragraphs>21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Malla</vt:lpstr>
      <vt:lpstr>La labor social desde la perspectiva de Dios</vt:lpstr>
      <vt:lpstr>I.- LA LABOR SOCIAL EN EL ANTIGUO TESTAMENTO. </vt:lpstr>
      <vt:lpstr>1.- FUERZA DETERMINANTE: Actuando en un sentido único y obligado a la voluntad. </vt:lpstr>
      <vt:lpstr>2.- NORMA DE CONDUCTA:  impuesta por una autoridad competente bajo amenaza de sanción en caso de desobediencia. </vt:lpstr>
      <vt:lpstr>3.- Terminología de ley: - Del castellano (latin-lex: de ligar o atar). - Del hebreo: torah – instrucción. - Del arameo: datn – discreto. - Del griego: nomos – costumbre. </vt:lpstr>
      <vt:lpstr>4.- Son dados a un pueblo escogido, éxodo 6:7; levítico 26:12. </vt:lpstr>
      <vt:lpstr>5.- A quien se tiene que hacer la labor social, éxodo 22:21,22. A.- A los huérfanos, Deuteronomio 10:17,18. B.- A las viudas, c.- A los pobres, levíticos 19:9,10 d.- A los extranjeros. </vt:lpstr>
      <vt:lpstr>6.- Algunos ejemplos: esto quedo establecido desde el año 1446 a.C. En el Sinaí. </vt:lpstr>
      <vt:lpstr>II.- LA LABOR SOCIAL EN EL NUEVO TESTAMENTO. A.- Todo depende de dos mandamientos, mateo 22:36.40 el primero es: amar al señor tu, Dios vr.36: </vt:lpstr>
      <vt:lpstr>Y El segundo es semejante, versículo 38 amar  al prójimo  como a ti mismo </vt:lpstr>
      <vt:lpstr>2.1.- Esto quiere decir que en el nuevo testamento la labor social es por GRACIA, gracia del griego CHARIS  gratitud, favor, beneficio, agrade- cimiento </vt:lpstr>
      <vt:lpstr>2.2.- Un creyente que ha recibido tanto de dios, debe estar dispuesto también a dar.  </vt:lpstr>
      <vt:lpstr>2.2.- La labor social solo se puede cumplir por amor, mateo 22:38; 1ª ju- an 3:17 </vt:lpstr>
      <vt:lpstr>B.- Debemos imitar su ejemplo, para ser ejemplo a nuestra generaciones </vt:lpstr>
      <vt:lpstr>C.- Sigamos el ejemplo de los creyentes de hechos 2:42 – 45 según la necesidad de cada uno, hechos 4:32 – 35 </vt:lpstr>
      <vt:lpstr>2.3 la labor social tiene éxito cuando se efectúa con fe, santiago 2:14-20 </vt:lpstr>
      <vt:lpstr>A.- La fe en acción, con la gracia y el amor de dios siempre dará buenos resultados. El que prometió es fiel para hacer las cosas mucho mas abundantes de lo que pedimos. B.- Vidas transformadas c.- Matrimonios restaurados. D.- Familias bendecidas. E.- Iglesias en un desarrollo y crecimiento constantes. </vt:lpstr>
      <vt:lpstr>Los comedores o centros de restauración son proyectos muy eficaces para desarrollar la labor social y que la iglesia crezca. </vt:lpstr>
      <vt:lpstr>Hechos 16:5 y las iglesias eran confirmadas en la fe diariamente crecían en número. </vt:lpstr>
      <vt:lpstr>gracias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ALONSO</dc:creator>
  <cp:lastModifiedBy>ALONSO</cp:lastModifiedBy>
  <cp:revision>33</cp:revision>
  <dcterms:created xsi:type="dcterms:W3CDTF">2019-03-09T09:43:03Z</dcterms:created>
  <dcterms:modified xsi:type="dcterms:W3CDTF">2019-03-09T10:49:34Z</dcterms:modified>
</cp:coreProperties>
</file>