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2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25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4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80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36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51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5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8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9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84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92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FA2A-FA29-47B9-BF82-E736323F4F54}" type="datetimeFigureOut">
              <a:rPr lang="es-MX" smtClean="0"/>
              <a:t>01/05/2018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F8CE-1B8F-49EB-97FD-1ADB50A13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60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1052" y="896375"/>
            <a:ext cx="397124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852804" y="395536"/>
            <a:ext cx="5359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bel" pitchFamily="34" charset="0"/>
              </a:rPr>
              <a:t>Educación Cristiana</a:t>
            </a:r>
            <a:b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bel" pitchFamily="34" charset="0"/>
              </a:rPr>
            </a:br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bel" pitchFamily="34" charset="0"/>
              </a:rPr>
              <a:t>Sección Frontera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57596" y="1871345"/>
            <a:ext cx="2131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2° Curso - Taller</a:t>
            </a:r>
            <a:endParaRPr lang="es-ES" sz="2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25" b="67375" l="2188" r="38125">
                        <a14:foregroundMark x1="34531" y1="59500" x2="34531" y2="59500"/>
                        <a14:foregroundMark x1="15234" y1="57250" x2="15234" y2="57250"/>
                        <a14:foregroundMark x1="13047" y1="59875" x2="13047" y2="59875"/>
                        <a14:foregroundMark x1="10625" y1="61125" x2="10625" y2="61125"/>
                        <a14:foregroundMark x1="5859" y1="58000" x2="5859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" t="53237" r="62420" b="29103"/>
          <a:stretch/>
        </p:blipFill>
        <p:spPr bwMode="auto">
          <a:xfrm>
            <a:off x="260648" y="2771800"/>
            <a:ext cx="64087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9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5428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 smtClean="0"/>
              <a:t>Definición: “Crianza de niños”. Cuyo origen etimológico se encuentra en el latín, ya que es fruto de la suma de dos componentes de esa lengua: el sustantivo “</a:t>
            </a:r>
            <a:r>
              <a:rPr lang="es-MX" dirty="0" err="1" smtClean="0"/>
              <a:t>puer</a:t>
            </a:r>
            <a:r>
              <a:rPr lang="es-MX" dirty="0" smtClean="0"/>
              <a:t>”, que puede traducirse como “niño”, y la palabra “cultura”, que es sinónimo de “cultivo”.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puericultura es la disciplina científica que se encarga del desarrollo saludable y de la crianza de los niños.</a:t>
            </a:r>
          </a:p>
          <a:p>
            <a:pPr marL="0" indent="0">
              <a:buNone/>
            </a:pPr>
            <a:r>
              <a:rPr lang="es-MX" dirty="0" smtClean="0"/>
              <a:t>A través de la puericultura, se busca que el niño crezca sano y adquiera las herramientas necesarias para integrarse con éxito a la sociedad. La puericultura, de este modo, no se queda sólo en el apartado físico, sino que también estudia las relaciones entre el niño y quienes lo rodean.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Lo que busca la puericultura es difundir información y conductas que favorezcan el </a:t>
            </a:r>
            <a:r>
              <a:rPr lang="es-MX" u="sng" dirty="0" smtClean="0"/>
              <a:t>desarrollo psicosocial </a:t>
            </a:r>
            <a:r>
              <a:rPr lang="es-MX" dirty="0" smtClean="0"/>
              <a:t>de los infantes. En este sentido, su trabajo se inicia en la etapa de embarazo, ayudando a la madre a conocer todo aquello que necesita para criar a sus hijos en las mejores condiciones posibles.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3206540"/>
            <a:ext cx="2016224" cy="101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39552"/>
            <a:ext cx="547260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6084165"/>
            <a:ext cx="1497906" cy="102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5996542"/>
            <a:ext cx="1889787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3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Lactancia</a:t>
            </a:r>
            <a:endParaRPr lang="es-MX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6148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 smtClean="0"/>
              <a:t>Uno de los aspectos más importantes para la puericultura es la lactancia.</a:t>
            </a:r>
            <a:br>
              <a:rPr lang="es-MX" dirty="0" smtClean="0"/>
            </a:br>
            <a:r>
              <a:rPr lang="es-MX" dirty="0" smtClean="0"/>
              <a:t>Se considera </a:t>
            </a:r>
            <a:r>
              <a:rPr lang="es-MX" u="sng" dirty="0" smtClean="0"/>
              <a:t>que la leche materna es fundamental </a:t>
            </a:r>
            <a:r>
              <a:rPr lang="es-MX" dirty="0" smtClean="0"/>
              <a:t>para el crecimiento saludable del niño y para el desarrollo del vínculo madre-hijo. La acción de alimentarse de este modo aporta innumerables beneficios a los pequeños y también a su madre.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lactancia materna ofrece muchos beneficios para su bebé. La leche materna contiene el equilibrio adecuado de nutrientes para ayudar a que el bebé crezca y se convierta en un niño fuerte y sano. Algunos de los nutrientes de la leche materna también ayudan a proteger al niño de algunas enfermedades e infecciones comunes. También puede beneficiar a la salud de la madre. Algunos tipos de cáncer pueden ocurrir con menos frecuencia en las madres que amamantaron a sus bebés.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Las mujeres que no tienen problemas de salud deben intentar amamantar a sus bebés por al menos los primeros seis meses de vida.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42217"/>
            <a:ext cx="2212320" cy="2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3482379"/>
            <a:ext cx="1224136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58" y="6516216"/>
            <a:ext cx="2569468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2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rbel" pitchFamily="34" charset="0"/>
              </a:rPr>
              <a:t>Desarrollo Psicológico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40541"/>
              </p:ext>
            </p:extLst>
          </p:nvPr>
        </p:nvGraphicFramePr>
        <p:xfrm>
          <a:off x="692696" y="1691680"/>
          <a:ext cx="5520690" cy="432048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72113"/>
                <a:gridCol w="1080120"/>
                <a:gridCol w="1440160"/>
                <a:gridCol w="1224032"/>
                <a:gridCol w="1104265"/>
              </a:tblGrid>
              <a:tr h="5237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DESARROLLO</a:t>
                      </a:r>
                      <a:endParaRPr lang="es-MX" sz="28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23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Edad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Psicosexual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Psicosocial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Cognitiva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Etapa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78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0-18/20 meses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ORAL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0-2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Confianza vs Desconfianza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0-2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Etapa Sensoriomotora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0-2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Primera  Infancia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23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2-3,4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Anal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2-4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Autonomía vs Vergüenza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2-7 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Etapa Pre operacional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2-6 Años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Niñez Temprana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228184"/>
            <a:ext cx="15335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90" y="6228184"/>
            <a:ext cx="191521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6228184"/>
            <a:ext cx="156720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7668344"/>
            <a:ext cx="1855194" cy="12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90" y="7623608"/>
            <a:ext cx="1529182" cy="135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8" y="7524328"/>
            <a:ext cx="1927242" cy="12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3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77" y="4563010"/>
            <a:ext cx="197906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259632"/>
            <a:ext cx="6254452" cy="69085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Primera Infancia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00B0F0"/>
                </a:solidFill>
                <a:latin typeface="Bookman Old Style" pitchFamily="18" charset="0"/>
              </a:rPr>
              <a:t>Psicosexual</a:t>
            </a:r>
          </a:p>
          <a:p>
            <a:pPr marL="0" indent="0">
              <a:buNone/>
            </a:pPr>
            <a:r>
              <a:rPr lang="es-MX" u="sng" dirty="0" smtClean="0">
                <a:latin typeface="Corbel" pitchFamily="34" charset="0"/>
              </a:rPr>
              <a:t>Oralidad (0-18-20 meses)</a:t>
            </a:r>
          </a:p>
          <a:p>
            <a:pPr marL="0" indent="0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Energía libidinal (Energía de vida)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Se encuentra concentrada en la boca, el placer se deriva de </a:t>
            </a:r>
            <a:r>
              <a:rPr lang="es-MX" sz="1800" i="1" dirty="0" smtClean="0">
                <a:latin typeface="Arial" pitchFamily="34" charset="0"/>
                <a:cs typeface="Arial" pitchFamily="34" charset="0"/>
              </a:rPr>
              <a:t>mamar, chupar.</a:t>
            </a:r>
          </a:p>
          <a:p>
            <a:pPr marL="0" indent="0">
              <a:buNone/>
            </a:pPr>
            <a:endParaRPr lang="es-MX" sz="18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Psicosocial</a:t>
            </a:r>
          </a:p>
          <a:p>
            <a:pPr marL="0" indent="0">
              <a:buNone/>
            </a:pPr>
            <a:r>
              <a:rPr lang="es-MX" u="sng" dirty="0" smtClean="0">
                <a:latin typeface="Corbel" pitchFamily="34" charset="0"/>
                <a:cs typeface="Arial" pitchFamily="34" charset="0"/>
              </a:rPr>
              <a:t>Confianza vs desconfianza </a:t>
            </a:r>
          </a:p>
          <a:p>
            <a:pPr marL="0" indent="0">
              <a:buNone/>
            </a:pPr>
            <a:r>
              <a:rPr lang="es-MX" u="sng" dirty="0" smtClean="0">
                <a:latin typeface="Corbel" pitchFamily="34" charset="0"/>
                <a:cs typeface="Arial" pitchFamily="34" charset="0"/>
              </a:rPr>
              <a:t>(0-2 años)</a:t>
            </a:r>
          </a:p>
          <a:p>
            <a:pPr marL="0" indent="0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Existe la</a:t>
            </a:r>
            <a:r>
              <a:rPr lang="es-MX" sz="1800" u="sng" dirty="0" smtClean="0">
                <a:latin typeface="Arial" pitchFamily="34" charset="0"/>
                <a:cs typeface="Arial" pitchFamily="34" charset="0"/>
              </a:rPr>
              <a:t> Polaridad Patológica Materna;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en sí es la manera en que crían las mamás a los niños, ya sea con confianza o desconfianza. 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Cuando no se les da el debido cuidado a los niños o se les sobreprotege crecen en desconfianza.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Se debe tener la dirección de Dios para poder educar a los niños y que crezcan en confianza y crear en ellos la creencia en la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fé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, que sepan que su mundo es seguro.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latin typeface="Corbel" pitchFamily="34" charset="0"/>
              </a:rPr>
              <a:t>Desarrollo Psicológico</a:t>
            </a:r>
            <a:endParaRPr lang="es-MX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91982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02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672" y="0"/>
            <a:ext cx="6172200" cy="1890184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es-MX" sz="3000" b="1" dirty="0" smtClean="0">
                <a:solidFill>
                  <a:srgbClr val="00B0F0"/>
                </a:solidFill>
                <a:latin typeface="Bookman Old Style" pitchFamily="18" charset="0"/>
                <a:ea typeface="+mn-ea"/>
                <a:cs typeface="Arial" pitchFamily="34" charset="0"/>
              </a:rPr>
              <a:t>Cognitiva.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971600"/>
            <a:ext cx="6172200" cy="7196619"/>
          </a:xfrm>
        </p:spPr>
        <p:txBody>
          <a:bodyPr/>
          <a:lstStyle/>
          <a:p>
            <a:pPr marL="0" indent="0">
              <a:buNone/>
            </a:pPr>
            <a:endParaRPr lang="es-MX" sz="2400" u="sng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MX" sz="2400" u="sng" dirty="0" smtClean="0">
                <a:latin typeface="Corbel" pitchFamily="34" charset="0"/>
              </a:rPr>
              <a:t>Etapa Sensoriomotora (0-2 años)</a:t>
            </a:r>
          </a:p>
          <a:p>
            <a:pPr marL="0" indent="0">
              <a:buNone/>
            </a:pPr>
            <a:endParaRPr lang="es-MX" sz="2400" u="sng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Existen 2 canales para percibir el medio ambiente 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Sensación – Motor (movimientos).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Responde a su medio ambiente con movimientos.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Los primeros movimientos se llaman </a:t>
            </a:r>
            <a:r>
              <a:rPr lang="es-MX" sz="1800" u="sng" dirty="0" smtClean="0">
                <a:latin typeface="Arial" pitchFamily="34" charset="0"/>
                <a:cs typeface="Arial" pitchFamily="34" charset="0"/>
              </a:rPr>
              <a:t>Reflejos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Reflejos automáticos ( involuntarios) al medio ambiente que buscan la adaptación y supervivencia.</a:t>
            </a:r>
          </a:p>
          <a:p>
            <a:pPr marL="0" indent="0">
              <a:buNone/>
            </a:pPr>
            <a:r>
              <a:rPr lang="es-MX" sz="2400" u="sng" dirty="0" smtClean="0">
                <a:latin typeface="Corbel" pitchFamily="34" charset="0"/>
              </a:rPr>
              <a:t>Reflejos en el recién nacido:</a:t>
            </a:r>
          </a:p>
          <a:p>
            <a:pPr marL="0" indent="0">
              <a:buNone/>
            </a:pPr>
            <a:r>
              <a:rPr lang="es-MX" sz="2400" dirty="0" smtClean="0">
                <a:latin typeface="Corbel" pitchFamily="34" charset="0"/>
              </a:rPr>
              <a:t>Succión, Búsqueda, Deglución, Moro, Prensión, Enderezamiento Tónico, Marcha, Sonrisa.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2" y="5580112"/>
            <a:ext cx="202650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4" y="7123162"/>
            <a:ext cx="1931276" cy="15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3" y="5604763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7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latin typeface="Corbel" pitchFamily="34" charset="0"/>
              </a:rPr>
              <a:t>Actividades con niños de 0 a 3 años</a:t>
            </a:r>
            <a:endParaRPr lang="es-MX" sz="4000" b="1" dirty="0">
              <a:latin typeface="Corbe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3" y="6228184"/>
            <a:ext cx="1935981" cy="249421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20919" r="17057" b="24011"/>
          <a:stretch/>
        </p:blipFill>
        <p:spPr>
          <a:xfrm>
            <a:off x="2420888" y="6228184"/>
            <a:ext cx="1312361" cy="255006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2138025"/>
            <a:ext cx="2400274" cy="293868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5076712"/>
            <a:ext cx="2599954" cy="337575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42" y="4211890"/>
            <a:ext cx="1538815" cy="179696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9" y="4229995"/>
            <a:ext cx="1732462" cy="1812667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3" y="2082264"/>
            <a:ext cx="3464925" cy="19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11560"/>
            <a:ext cx="2243522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432358"/>
            <a:ext cx="2801732" cy="419931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800" y="1801986"/>
            <a:ext cx="3470547" cy="495368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21" y="2828531"/>
            <a:ext cx="2801875" cy="504056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0"/>
          <a:stretch/>
        </p:blipFill>
        <p:spPr>
          <a:xfrm>
            <a:off x="-5511191" y="1187624"/>
            <a:ext cx="5372100" cy="556804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581151"/>
            <a:ext cx="3240360" cy="214312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7725" y="2082264"/>
            <a:ext cx="3371850" cy="51054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800" y="1647270"/>
            <a:ext cx="2762250" cy="569595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776" y="4101962"/>
            <a:ext cx="1776412" cy="19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rbel" pitchFamily="34" charset="0"/>
              </a:rPr>
              <a:t>Actividades Sensoriales.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60" y="6504103"/>
            <a:ext cx="2001635" cy="226058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0"/>
          <a:stretch/>
        </p:blipFill>
        <p:spPr>
          <a:xfrm>
            <a:off x="4045868" y="6504103"/>
            <a:ext cx="2348880" cy="217235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8" y="1615143"/>
            <a:ext cx="3371850" cy="446902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638589"/>
            <a:ext cx="2762250" cy="372549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508104"/>
            <a:ext cx="1776412" cy="19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5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459</Words>
  <Application>Microsoft Office PowerPoint</Application>
  <PresentationFormat>Presentación en pantalla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Lactancia</vt:lpstr>
      <vt:lpstr>Desarrollo Psicológico</vt:lpstr>
      <vt:lpstr>Desarrollo Psicológico</vt:lpstr>
      <vt:lpstr>Cognitiva.</vt:lpstr>
      <vt:lpstr>Actividades con niños de 0 a 3 años</vt:lpstr>
      <vt:lpstr>Presentación de PowerPoint</vt:lpstr>
      <vt:lpstr>Actividades Sensoriales.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10</cp:revision>
  <dcterms:created xsi:type="dcterms:W3CDTF">2018-05-02T03:17:02Z</dcterms:created>
  <dcterms:modified xsi:type="dcterms:W3CDTF">2018-05-02T04:57:57Z</dcterms:modified>
</cp:coreProperties>
</file>