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4" r:id="rId7"/>
    <p:sldId id="257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69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66" y="12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14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15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66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26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71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2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5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03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65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8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0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410F-A45B-4AA5-931D-EB06EFFDC0DA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D5A6-766C-4957-837F-6E85B8BE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6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958" y="212271"/>
            <a:ext cx="5949042" cy="6319158"/>
          </a:xfrm>
        </p:spPr>
        <p:txBody>
          <a:bodyPr>
            <a:noAutofit/>
          </a:bodyPr>
          <a:lstStyle/>
          <a:p>
            <a:r>
              <a:rPr lang="es-MX" sz="7200" b="1" dirty="0" smtClean="0"/>
              <a:t>CURSO-TALLER</a:t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err="1" smtClean="0"/>
              <a:t>ARMONIA</a:t>
            </a:r>
            <a:r>
              <a:rPr lang="es-MX" sz="7200" b="1" dirty="0"/>
              <a:t/>
            </a:r>
            <a:br>
              <a:rPr lang="es-MX" sz="7200" b="1" dirty="0"/>
            </a:br>
            <a:r>
              <a:rPr lang="es-MX" sz="7200" b="1" dirty="0" smtClean="0"/>
              <a:t>RITMO</a:t>
            </a:r>
            <a:br>
              <a:rPr lang="es-MX" sz="7200" b="1" dirty="0" smtClean="0"/>
            </a:br>
            <a:r>
              <a:rPr lang="es-MX" sz="7200" b="1" dirty="0" err="1" smtClean="0"/>
              <a:t>MELODIA</a:t>
            </a:r>
            <a:r>
              <a:rPr lang="es-MX" sz="7200" b="1" dirty="0"/>
              <a:t/>
            </a:r>
            <a:br>
              <a:rPr lang="es-MX" sz="7200" b="1" dirty="0"/>
            </a:br>
            <a:r>
              <a:rPr lang="es-MX" sz="7200" b="1" dirty="0" smtClean="0"/>
              <a:t>CANTO</a:t>
            </a:r>
            <a:endParaRPr lang="es-MX" sz="7200" b="1" dirty="0"/>
          </a:p>
        </p:txBody>
      </p:sp>
      <p:pic>
        <p:nvPicPr>
          <p:cNvPr id="7170" name="Picture 2" descr="Resultado de imagen para armonia ritmo melo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t="20390" r="12039" b="15801"/>
          <a:stretch/>
        </p:blipFill>
        <p:spPr bwMode="auto">
          <a:xfrm>
            <a:off x="6096000" y="1730829"/>
            <a:ext cx="5818415" cy="33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571999"/>
            <a:ext cx="581841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72" t="3348" r="27957" b="13170"/>
          <a:stretch/>
        </p:blipFill>
        <p:spPr>
          <a:xfrm>
            <a:off x="0" y="146957"/>
            <a:ext cx="12192000" cy="67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72" t="3794" r="27455" b="17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331" t="9654" r="51395" b="11160"/>
          <a:stretch/>
        </p:blipFill>
        <p:spPr>
          <a:xfrm>
            <a:off x="1910444" y="424543"/>
            <a:ext cx="7010400" cy="6433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98" t="1427" r="38828" b="93431"/>
          <a:stretch/>
        </p:blipFill>
        <p:spPr>
          <a:xfrm>
            <a:off x="2487386" y="0"/>
            <a:ext cx="5992586" cy="4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794" t="9243" r="26792" b="11160"/>
          <a:stretch/>
        </p:blipFill>
        <p:spPr>
          <a:xfrm>
            <a:off x="2073729" y="408214"/>
            <a:ext cx="6656613" cy="64497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98" t="1427" r="38828" b="93431"/>
          <a:stretch/>
        </p:blipFill>
        <p:spPr>
          <a:xfrm>
            <a:off x="2487386" y="0"/>
            <a:ext cx="5992586" cy="4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9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581" t="3119" r="35568" b="94461"/>
          <a:stretch/>
        </p:blipFill>
        <p:spPr>
          <a:xfrm>
            <a:off x="2592998" y="65314"/>
            <a:ext cx="5907505" cy="3592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959" t="9539" r="50791" b="8992"/>
          <a:stretch/>
        </p:blipFill>
        <p:spPr>
          <a:xfrm>
            <a:off x="2592998" y="424544"/>
            <a:ext cx="6224431" cy="6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581" t="2193" r="35568" b="93531"/>
          <a:stretch/>
        </p:blipFill>
        <p:spPr>
          <a:xfrm>
            <a:off x="2976458" y="9456"/>
            <a:ext cx="5907505" cy="3435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927" t="10053" r="25823" b="9169"/>
          <a:stretch/>
        </p:blipFill>
        <p:spPr>
          <a:xfrm>
            <a:off x="1861457" y="353039"/>
            <a:ext cx="7952014" cy="65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2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</a:t>
            </a:r>
            <a:r>
              <a:rPr lang="es-MX" dirty="0" smtClean="0"/>
              <a:t>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WIKIPEDIA.ORG</a:t>
            </a:r>
          </a:p>
          <a:p>
            <a:r>
              <a:rPr lang="es-MX" dirty="0" smtClean="0"/>
              <a:t>CCC CENTRO DE ESTUDIOS POR CORRESPONDENCIA DEL INSTITUTO MAURER. CURSO DE GUITARRA MODERNA</a:t>
            </a:r>
          </a:p>
          <a:p>
            <a:r>
              <a:rPr lang="es-MX" dirty="0" smtClean="0"/>
              <a:t>ADAM </a:t>
            </a:r>
            <a:r>
              <a:rPr lang="es-MX" dirty="0" err="1" smtClean="0"/>
              <a:t>KADMON</a:t>
            </a:r>
            <a:r>
              <a:rPr lang="es-MX" dirty="0" smtClean="0"/>
              <a:t>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KEYBOARD</a:t>
            </a:r>
            <a:r>
              <a:rPr lang="es-MX" dirty="0" smtClean="0"/>
              <a:t> </a:t>
            </a:r>
            <a:r>
              <a:rPr lang="es-MX" dirty="0" err="1" smtClean="0"/>
              <a:t>GRIMOIRE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104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6842" y="0"/>
            <a:ext cx="3842657" cy="653143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 smtClean="0"/>
              <a:t>Armonía </a:t>
            </a:r>
            <a:endParaRPr lang="es-MX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77584"/>
            <a:ext cx="6847114" cy="5878286"/>
          </a:xfrm>
        </p:spPr>
        <p:txBody>
          <a:bodyPr>
            <a:noAutofit/>
          </a:bodyPr>
          <a:lstStyle/>
          <a:p>
            <a:r>
              <a:rPr lang="es-MX" sz="4800" dirty="0"/>
              <a:t>E</a:t>
            </a:r>
            <a:r>
              <a:rPr lang="es-MX" sz="4800" dirty="0" smtClean="0"/>
              <a:t>s </a:t>
            </a:r>
            <a:r>
              <a:rPr lang="es-MX" sz="4800" dirty="0"/>
              <a:t>el estudio de la técnica </a:t>
            </a:r>
            <a:r>
              <a:rPr lang="es-MX" sz="4800" dirty="0" smtClean="0"/>
              <a:t>para enlazar</a:t>
            </a:r>
            <a:r>
              <a:rPr lang="es-MX" sz="4800" dirty="0"/>
              <a:t> </a:t>
            </a:r>
            <a:r>
              <a:rPr lang="es-MX" sz="4800" dirty="0" smtClean="0"/>
              <a:t> acordes</a:t>
            </a:r>
            <a:r>
              <a:rPr lang="es-MX" sz="4800" dirty="0"/>
              <a:t> (notas simultáneas). E</a:t>
            </a:r>
            <a:r>
              <a:rPr lang="es-MX" sz="4800" dirty="0" smtClean="0"/>
              <a:t>l </a:t>
            </a:r>
            <a:r>
              <a:rPr lang="es-MX" sz="4800" dirty="0"/>
              <a:t>estudio de la armonía implica los acordes y su construcción, así como las progresiones de </a:t>
            </a:r>
            <a:r>
              <a:rPr lang="es-MX" sz="4800" dirty="0" smtClean="0"/>
              <a:t>acordes y </a:t>
            </a:r>
            <a:r>
              <a:rPr lang="es-MX" sz="4800" dirty="0"/>
              <a:t>los principios de conexión que los rigen</a:t>
            </a:r>
          </a:p>
        </p:txBody>
      </p:sp>
      <p:pic>
        <p:nvPicPr>
          <p:cNvPr id="1026" name="Picture 2" descr="Resultado de imagen para arm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653143"/>
            <a:ext cx="4999718" cy="59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6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12272" y="261257"/>
            <a:ext cx="6008914" cy="6466114"/>
          </a:xfrm>
        </p:spPr>
        <p:txBody>
          <a:bodyPr>
            <a:normAutofit lnSpcReduction="10000"/>
          </a:bodyPr>
          <a:lstStyle/>
          <a:p>
            <a:r>
              <a:rPr lang="es-MX" sz="5400" b="1" dirty="0" smtClean="0"/>
              <a:t>Ritmo </a:t>
            </a:r>
          </a:p>
          <a:p>
            <a:r>
              <a:rPr lang="es-MX" sz="5400" dirty="0"/>
              <a:t>P</a:t>
            </a:r>
            <a:r>
              <a:rPr lang="es-MX" sz="5400" dirty="0" smtClean="0"/>
              <a:t>rocede </a:t>
            </a:r>
            <a:r>
              <a:rPr lang="es-MX" sz="5400" dirty="0"/>
              <a:t>de </a:t>
            </a:r>
            <a:r>
              <a:rPr lang="es-MX" sz="5400" i="1" dirty="0" err="1"/>
              <a:t>rhythmus</a:t>
            </a:r>
            <a:r>
              <a:rPr lang="es-MX" sz="5400" dirty="0"/>
              <a:t>, un vocablo latino. Se trata del orden que, de acuerdo a lo que marca un compás, coordina una sucesión de cosas.</a:t>
            </a:r>
          </a:p>
        </p:txBody>
      </p:sp>
      <p:pic>
        <p:nvPicPr>
          <p:cNvPr id="2050" name="Picture 2" descr="Resultado de imagen para ritmo mu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6" y="261257"/>
            <a:ext cx="5470071" cy="63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0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77586" y="506186"/>
            <a:ext cx="5486400" cy="6172200"/>
          </a:xfrm>
        </p:spPr>
        <p:txBody>
          <a:bodyPr>
            <a:noAutofit/>
          </a:bodyPr>
          <a:lstStyle/>
          <a:p>
            <a:r>
              <a:rPr lang="es-MX" sz="4400" b="1" dirty="0" smtClean="0"/>
              <a:t>Melodía </a:t>
            </a:r>
          </a:p>
          <a:p>
            <a:r>
              <a:rPr lang="es-MX" sz="4400" dirty="0" smtClean="0"/>
              <a:t>Sucesión </a:t>
            </a:r>
            <a:r>
              <a:rPr lang="es-MX" sz="4400" dirty="0"/>
              <a:t>lineal ordenada y coherente de sonidos musicales de diferente altura que forman una unidad estructurada con sentido musical, independiente del acompañamiento.</a:t>
            </a:r>
          </a:p>
        </p:txBody>
      </p:sp>
      <p:pic>
        <p:nvPicPr>
          <p:cNvPr id="3074" name="Picture 2" descr="Resultado de imagen para melodÃ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4" y="310243"/>
            <a:ext cx="5673725" cy="63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8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944" y="244928"/>
            <a:ext cx="5900056" cy="6433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Un </a:t>
            </a:r>
            <a:r>
              <a:rPr lang="es-MX" sz="3200" b="1" dirty="0" smtClean="0"/>
              <a:t>género musical</a:t>
            </a:r>
            <a:r>
              <a:rPr lang="es-MX" sz="3200" dirty="0" smtClean="0"/>
              <a:t> </a:t>
            </a:r>
            <a:endParaRPr lang="es-MX" sz="3200" dirty="0" smtClean="0"/>
          </a:p>
          <a:p>
            <a:pPr marL="0" indent="0">
              <a:buNone/>
            </a:pPr>
            <a:r>
              <a:rPr lang="es-MX" sz="3200" dirty="0" smtClean="0"/>
              <a:t>Es </a:t>
            </a:r>
            <a:r>
              <a:rPr lang="es-MX" sz="3200" dirty="0"/>
              <a:t>una </a:t>
            </a:r>
            <a:r>
              <a:rPr lang="es-MX" sz="3200" dirty="0" smtClean="0"/>
              <a:t>categoría que </a:t>
            </a:r>
            <a:r>
              <a:rPr lang="es-MX" sz="3200" dirty="0"/>
              <a:t>reúne composiciones musicales que comparten distintos criterios de afinidad</a:t>
            </a:r>
            <a:r>
              <a:rPr lang="es-MX" sz="3200" dirty="0" smtClean="0"/>
              <a:t>,​ </a:t>
            </a:r>
            <a:r>
              <a:rPr lang="es-MX" sz="3200" dirty="0"/>
              <a:t>tales como su función (música de danza, música religiosa, música de cine...), su instrumentación (música vocal, música instrumental, música electrónica...), el contexto social en que es producida o el contenido de su texto.</a:t>
            </a:r>
          </a:p>
        </p:txBody>
      </p:sp>
      <p:pic>
        <p:nvPicPr>
          <p:cNvPr id="4098" name="Picture 2" descr="Resultado de imagen para genero music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927"/>
            <a:ext cx="6112628" cy="6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6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77586" y="506186"/>
            <a:ext cx="5486400" cy="6172200"/>
          </a:xfrm>
        </p:spPr>
        <p:txBody>
          <a:bodyPr>
            <a:noAutofit/>
          </a:bodyPr>
          <a:lstStyle/>
          <a:p>
            <a:r>
              <a:rPr lang="es-MX" sz="2800" dirty="0"/>
              <a:t>El </a:t>
            </a:r>
            <a:r>
              <a:rPr lang="es-MX" sz="2800" b="1" dirty="0"/>
              <a:t>estilo musical</a:t>
            </a:r>
            <a:r>
              <a:rPr lang="es-MX" sz="2800" dirty="0"/>
              <a:t> </a:t>
            </a:r>
            <a:endParaRPr lang="es-MX" sz="2800" dirty="0" smtClean="0"/>
          </a:p>
          <a:p>
            <a:r>
              <a:rPr lang="es-MX" sz="2800" dirty="0"/>
              <a:t>E</a:t>
            </a:r>
            <a:r>
              <a:rPr lang="es-MX" sz="2800" dirty="0" smtClean="0"/>
              <a:t>s </a:t>
            </a:r>
            <a:r>
              <a:rPr lang="es-MX" sz="2800" dirty="0"/>
              <a:t>el conjunto de características que individualizan las obras de un músico o la tendencia musical de una época</a:t>
            </a:r>
            <a:r>
              <a:rPr lang="es-MX" sz="2800" dirty="0" smtClean="0"/>
              <a:t>.​ </a:t>
            </a:r>
            <a:r>
              <a:rPr lang="es-MX" sz="2800" dirty="0"/>
              <a:t>Al modo que se hace con otros campos del arte, la clasificación de las obras y autores por estilos permite agruparlos y reconocerlos por sus características puramente musicales, tales como el uso de la melodía, la armonía, la textura, el ritmo, etc. Ejemplos de estilos musicales son la </a:t>
            </a:r>
            <a:r>
              <a:rPr lang="es-MX" sz="2800" dirty="0" smtClean="0"/>
              <a:t>música </a:t>
            </a:r>
            <a:r>
              <a:rPr lang="es-MX" sz="2800" dirty="0"/>
              <a:t>renacentista, la música romántica, el canto gregoriano o el jazz.</a:t>
            </a:r>
            <a:endParaRPr lang="es-MX" sz="6600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6186"/>
            <a:ext cx="55435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3029" y="764773"/>
            <a:ext cx="1162594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500" dirty="0" smtClean="0"/>
              <a:t>¿Géneros </a:t>
            </a:r>
          </a:p>
          <a:p>
            <a:pPr algn="ctr"/>
            <a:r>
              <a:rPr lang="es-MX" sz="11500" dirty="0" smtClean="0"/>
              <a:t>o </a:t>
            </a:r>
          </a:p>
          <a:p>
            <a:pPr algn="ctr"/>
            <a:r>
              <a:rPr lang="es-MX" sz="11500" dirty="0" smtClean="0"/>
              <a:t>estilos musicales?</a:t>
            </a:r>
            <a:endParaRPr lang="es-MX" sz="11500" dirty="0"/>
          </a:p>
        </p:txBody>
      </p:sp>
    </p:spTree>
    <p:extLst>
      <p:ext uri="{BB962C8B-B14F-4D97-AF65-F5344CB8AC3E}">
        <p14:creationId xmlns:p14="http://schemas.microsoft.com/office/powerpoint/2010/main" val="419202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23333" r="14442" b="27143"/>
          <a:stretch/>
        </p:blipFill>
        <p:spPr>
          <a:xfrm>
            <a:off x="0" y="89354"/>
            <a:ext cx="12192000" cy="67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7619" r="18480" b="19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68</Words>
  <Application>Microsoft Office PowerPoint</Application>
  <PresentationFormat>Panorámica</PresentationFormat>
  <Paragraphs>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CURSO-TALLER  ARMONIA RITMO MELODIA CANTO</vt:lpstr>
      <vt:lpstr>Armonía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TALLER ARMONIA-RITMO-MELODIA-CANTO</dc:title>
  <dc:creator>ALONSO</dc:creator>
  <cp:lastModifiedBy>ALONSO</cp:lastModifiedBy>
  <cp:revision>43</cp:revision>
  <dcterms:created xsi:type="dcterms:W3CDTF">2018-09-01T08:21:02Z</dcterms:created>
  <dcterms:modified xsi:type="dcterms:W3CDTF">2018-09-01T10:00:15Z</dcterms:modified>
</cp:coreProperties>
</file>